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8854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881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17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7603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00091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106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69259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24317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68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87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82067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079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248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340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06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841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110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C1733A27-6694-4689-8EFE-67613A33671B}" type="datetimeFigureOut">
              <a:rPr lang="ru-RU" smtClean="0"/>
              <a:t>20.05.2022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12B9A-9F20-4C2A-9CC9-15DCEE7461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7619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53719" y="1835728"/>
            <a:ext cx="8825658" cy="3329581"/>
          </a:xfrm>
        </p:spPr>
        <p:txBody>
          <a:bodyPr/>
          <a:lstStyle/>
          <a:p>
            <a:pPr algn="ctr"/>
            <a:r>
              <a:rPr lang="ru-RU" sz="4000" dirty="0" smtClean="0"/>
              <a:t>Адаптированная программа</a:t>
            </a:r>
            <a:br>
              <a:rPr lang="ru-RU" sz="4000" dirty="0" smtClean="0"/>
            </a:br>
            <a:r>
              <a:rPr lang="ru-RU" sz="4000" dirty="0" smtClean="0"/>
              <a:t>дошкольного образования </a:t>
            </a:r>
            <a:r>
              <a:rPr lang="ru-RU" sz="4000" dirty="0" smtClean="0"/>
              <a:t>для детей 5-7 лет с общим недоразвитием речи (ТНР)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53719" y="177671"/>
            <a:ext cx="8825658" cy="8614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cap="none" dirty="0" smtClean="0"/>
              <a:t>Муниципального автономного дошкольного образовательного учреждения «детский сад №207 комбинированного вида» московского района </a:t>
            </a:r>
            <a:r>
              <a:rPr lang="ru-RU" cap="none" dirty="0" err="1" smtClean="0"/>
              <a:t>г.Казани</a:t>
            </a:r>
            <a:endParaRPr lang="ru-RU" b="1" cap="none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2728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37854" y="845127"/>
            <a:ext cx="844276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effectLst/>
                <a:latin typeface="Arial" panose="020B0604020202020204" pitchFamily="34" charset="0"/>
              </a:rPr>
              <a:t>Адаптированная программа дошкольного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образования для детей с </a:t>
            </a:r>
            <a:r>
              <a:rPr lang="ru-RU" sz="2400" dirty="0"/>
              <a:t>общим недоразвитием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речи (ТНР) Муниципального автономного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дошкольного образовательного учреждения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«Детский сад №207 комбинированного вида» Московского района г. Казани (далее – Программа)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разработана в соответствии с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Федеральным государственным образовательным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стандартом дошкольного образования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 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Федеральным законом от 29.12.2012 г. №273-ФЗ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«Об образовании в Российской Федерации»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(статья 79 «Организация получения образования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Arial" panose="020B0604020202020204" pitchFamily="34" charset="0"/>
              </a:rPr>
              <a:t>обучающимися с ограниченными возможностями здоровья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526661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98074" y="332510"/>
            <a:ext cx="839585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effectLst/>
                <a:latin typeface="Arial" panose="020B0604020202020204" pitchFamily="34" charset="0"/>
              </a:rPr>
              <a:t>Содержание Программы: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I. ЦЕЛЕВОЙ РАЗДЕЛ (пояснительная записка, цель и задачи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Программы, педагогические принципы построения Программы,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описание возрастных характеристик детей с 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ОНР, ТНР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, планируемые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результаты освоения Программы, развивающее оценивание качества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образовательной и коррекционной деятельности по Программе)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II. СОДЕРЖАТЕЛЬНЫЙ РАЗДЕЛ (описание образовательной 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коррекционной деятельности в соответствии с направлениями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развития ребенка, представленными в пяти образовательных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областях, описание вариативных форм, способов, методов и средств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реализации Программы с учетом возраста и индивидуальных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особенностей воспитанников, специфики их образовательных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потребностей; особенности взаимодействия педагогического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коллектива с семьями воспитанников с 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ОНР, ТНР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; взаимодействия учителя-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логопеда и педагогов)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Courier New" panose="02070309020205020404" pitchFamily="49" charset="0"/>
              </a:rPr>
              <a:t>* </a:t>
            </a:r>
            <a:r>
              <a:rPr lang="ru-RU" sz="1600" dirty="0" smtClean="0">
                <a:effectLst/>
                <a:latin typeface="Arial" panose="020B0604020202020204" pitchFamily="34" charset="0"/>
              </a:rPr>
              <a:t>III. ОРГАНИЗАЦИОННЫЙ РАЗДЕЛ (система образовательной 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коррекционной деятельности, кадровые условия, материально-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техническое обеспечение, финансовое обеспечение, планирование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образовательной деятельности, режим дня, особенности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традиционных событий и праздников, перспективы работы по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совершенствованию и развитию содержания Программы и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обеспечивающих ее реализацию нормативно-правовых, финансовых,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научно-методических, кадровых, информационных и материально-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технических ресурсов; методический комплект к Программе,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>
                <a:effectLst/>
                <a:latin typeface="Arial" panose="020B0604020202020204" pitchFamily="34" charset="0"/>
              </a:rPr>
              <a:t>специальная и методическая литература)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82512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02327" y="1720840"/>
            <a:ext cx="867828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effectLst/>
                <a:latin typeface="Arial" panose="020B0604020202020204" pitchFamily="34" charset="0"/>
              </a:rPr>
              <a:t>Программа разработана на основе Образовательной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программы дошкольного образования МАДОУ «Детский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сад No207» с учетом Комплексной образовательной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программы дошкольного образования для детей </a:t>
            </a:r>
            <a:r>
              <a:rPr lang="ru-RU" sz="2000" dirty="0">
                <a:latin typeface="Arial" panose="020B0604020202020204" pitchFamily="34" charset="0"/>
              </a:rPr>
              <a:t>с общим </a:t>
            </a:r>
            <a:r>
              <a:rPr lang="ru-RU" sz="2000" dirty="0" smtClean="0">
                <a:latin typeface="Arial" panose="020B0604020202020204" pitchFamily="34" charset="0"/>
              </a:rPr>
              <a:t>недоразвитием</a:t>
            </a:r>
            <a:r>
              <a:rPr lang="ru-RU" sz="2000" dirty="0"/>
              <a:t> 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речи (</a:t>
            </a:r>
            <a:r>
              <a:rPr lang="ru-RU" sz="2000" dirty="0"/>
              <a:t>тяжелыми </a:t>
            </a:r>
            <a:r>
              <a:rPr lang="ru-RU" sz="2000" dirty="0" smtClean="0"/>
              <a:t>нарушениями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речи) от 3 до 7 дет Н.В. </a:t>
            </a:r>
            <a:r>
              <a:rPr lang="ru-RU" sz="2000" dirty="0" err="1" smtClean="0">
                <a:effectLst/>
                <a:latin typeface="Arial" panose="020B0604020202020204" pitchFamily="34" charset="0"/>
              </a:rPr>
              <a:t>Нищевой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, а также парциальных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программ: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000" dirty="0" err="1" smtClean="0">
                <a:effectLst/>
                <a:latin typeface="Arial" panose="020B0604020202020204" pitchFamily="34" charset="0"/>
              </a:rPr>
              <a:t>И.Карлунова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, И. </a:t>
            </a:r>
            <a:r>
              <a:rPr lang="ru-RU" sz="2000" dirty="0" err="1" smtClean="0">
                <a:effectLst/>
                <a:latin typeface="Arial" panose="020B0604020202020204" pitchFamily="34" charset="0"/>
              </a:rPr>
              <a:t>Новоскольцева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 «Ладушки»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Р.К. </a:t>
            </a:r>
            <a:r>
              <a:rPr lang="ru-RU" sz="2000" dirty="0" err="1" smtClean="0">
                <a:effectLst/>
                <a:latin typeface="Arial" panose="020B0604020202020204" pitchFamily="34" charset="0"/>
              </a:rPr>
              <a:t>Шаехова</a:t>
            </a:r>
            <a:r>
              <a:rPr lang="ru-RU" sz="2000" dirty="0" smtClean="0">
                <a:effectLst/>
                <a:latin typeface="Arial" panose="020B0604020202020204" pitchFamily="34" charset="0"/>
              </a:rPr>
              <a:t> «Региональная программа дошкольного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>
                <a:effectLst/>
                <a:latin typeface="Arial" panose="020B0604020202020204" pitchFamily="34" charset="0"/>
              </a:rPr>
              <a:t>образования»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17619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800" dirty="0"/>
              <a:t>*Программа состоит из Обязательной</a:t>
            </a:r>
            <a:br>
              <a:rPr lang="ru-RU" sz="2800" dirty="0"/>
            </a:br>
            <a:r>
              <a:rPr lang="ru-RU" sz="2800" dirty="0"/>
              <a:t>части и части Программы,</a:t>
            </a:r>
            <a:br>
              <a:rPr lang="ru-RU" sz="2800" dirty="0"/>
            </a:br>
            <a:r>
              <a:rPr lang="ru-RU" sz="2800" dirty="0"/>
              <a:t>формируемая участниками</a:t>
            </a:r>
            <a:br>
              <a:rPr lang="ru-RU" sz="2800" dirty="0"/>
            </a:br>
            <a:r>
              <a:rPr lang="ru-RU" sz="2800" dirty="0"/>
              <a:t>образовательных отношений</a:t>
            </a:r>
            <a:br>
              <a:rPr lang="ru-RU" sz="2800" dirty="0"/>
            </a:br>
            <a:r>
              <a:rPr lang="ru-RU" sz="2800" dirty="0"/>
              <a:t>(в общем объеме Программы – не более</a:t>
            </a:r>
            <a:br>
              <a:rPr lang="ru-RU" sz="2800" dirty="0"/>
            </a:br>
            <a:r>
              <a:rPr lang="ru-RU" sz="2800" dirty="0"/>
              <a:t>40% формируемая часть, не менее 60% -</a:t>
            </a:r>
            <a:br>
              <a:rPr lang="ru-RU" sz="2800" dirty="0"/>
            </a:br>
            <a:r>
              <a:rPr lang="ru-RU" sz="2800" dirty="0"/>
              <a:t>Обязательная часть)</a:t>
            </a:r>
          </a:p>
        </p:txBody>
      </p:sp>
    </p:spTree>
    <p:extLst>
      <p:ext uri="{BB962C8B-B14F-4D97-AF65-F5344CB8AC3E}">
        <p14:creationId xmlns:p14="http://schemas.microsoft.com/office/powerpoint/2010/main" val="105340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4875" y="1249354"/>
            <a:ext cx="8946541" cy="4195481"/>
          </a:xfrm>
        </p:spPr>
        <p:txBody>
          <a:bodyPr/>
          <a:lstStyle/>
          <a:p>
            <a:r>
              <a:rPr lang="ru-RU" dirty="0"/>
              <a:t>Цель Программы</a:t>
            </a:r>
            <a:br>
              <a:rPr lang="ru-RU" dirty="0"/>
            </a:br>
            <a:r>
              <a:rPr lang="ru-RU" dirty="0"/>
              <a:t>Построение системы работы в группах</a:t>
            </a:r>
            <a:br>
              <a:rPr lang="ru-RU" dirty="0"/>
            </a:br>
            <a:r>
              <a:rPr lang="ru-RU" dirty="0"/>
              <a:t>компенсирующей направленности для детей с</a:t>
            </a:r>
            <a:br>
              <a:rPr lang="ru-RU" dirty="0"/>
            </a:br>
            <a:r>
              <a:rPr lang="ru-RU" dirty="0"/>
              <a:t>тяжелыми нарушениями речи в возраста от 5</a:t>
            </a:r>
            <a:br>
              <a:rPr lang="ru-RU" dirty="0"/>
            </a:br>
            <a:r>
              <a:rPr lang="ru-RU" dirty="0"/>
              <a:t>до 7 лет, предусматривающей полную</a:t>
            </a:r>
            <a:br>
              <a:rPr lang="ru-RU" dirty="0"/>
            </a:br>
            <a:r>
              <a:rPr lang="ru-RU" dirty="0"/>
              <a:t>интеграцию действий всех специалистов</a:t>
            </a:r>
            <a:br>
              <a:rPr lang="ru-RU" dirty="0"/>
            </a:br>
            <a:r>
              <a:rPr lang="ru-RU" dirty="0"/>
              <a:t>дошкольного образовательного учреждения и</a:t>
            </a:r>
            <a:br>
              <a:rPr lang="ru-RU" dirty="0"/>
            </a:br>
            <a:r>
              <a:rPr lang="ru-RU" dirty="0"/>
              <a:t>родителей дошкольников.</a:t>
            </a:r>
            <a:br>
              <a:rPr lang="ru-RU" dirty="0"/>
            </a:br>
            <a:r>
              <a:rPr lang="ru-RU" dirty="0"/>
              <a:t>Планирование работы во всех пяти</a:t>
            </a:r>
            <a:br>
              <a:rPr lang="ru-RU" dirty="0"/>
            </a:br>
            <a:r>
              <a:rPr lang="ru-RU" dirty="0"/>
              <a:t>образовательных областях учитывает</a:t>
            </a:r>
            <a:br>
              <a:rPr lang="ru-RU" dirty="0"/>
            </a:br>
            <a:r>
              <a:rPr lang="ru-RU" dirty="0"/>
              <a:t>особенности речевого и общего развития</a:t>
            </a:r>
            <a:br>
              <a:rPr lang="ru-RU" dirty="0"/>
            </a:br>
            <a:r>
              <a:rPr lang="ru-RU" dirty="0"/>
              <a:t>детей с тяжелой речевой патологией.</a:t>
            </a:r>
          </a:p>
        </p:txBody>
      </p:sp>
    </p:spTree>
    <p:extLst>
      <p:ext uri="{BB962C8B-B14F-4D97-AF65-F5344CB8AC3E}">
        <p14:creationId xmlns:p14="http://schemas.microsoft.com/office/powerpoint/2010/main" val="67652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/>
              <a:t>*Одной из основных задач является овладение</a:t>
            </a:r>
            <a:br>
              <a:rPr lang="ru-RU" sz="2400" dirty="0"/>
            </a:br>
            <a:r>
              <a:rPr lang="ru-RU" sz="2400" dirty="0"/>
              <a:t>детьми самостоятельной, связной, грамматически</a:t>
            </a:r>
            <a:br>
              <a:rPr lang="ru-RU" sz="2400" dirty="0"/>
            </a:br>
            <a:r>
              <a:rPr lang="ru-RU" sz="2400" dirty="0"/>
              <a:t>правильной речью и коммуникативными</a:t>
            </a:r>
            <a:br>
              <a:rPr lang="ru-RU" sz="2400" dirty="0"/>
            </a:br>
            <a:r>
              <a:rPr lang="ru-RU" sz="2400" dirty="0"/>
              <a:t>навыками, фонетической системой русского</a:t>
            </a:r>
            <a:br>
              <a:rPr lang="ru-RU" sz="2400" dirty="0"/>
            </a:br>
            <a:r>
              <a:rPr lang="ru-RU" sz="2400" dirty="0"/>
              <a:t>языка, элементами грамоты, что формирует</a:t>
            </a:r>
            <a:br>
              <a:rPr lang="ru-RU" sz="2400" dirty="0"/>
            </a:br>
            <a:r>
              <a:rPr lang="ru-RU" sz="2400" dirty="0"/>
              <a:t>психологическую готовность к обучению в школе</a:t>
            </a:r>
            <a:br>
              <a:rPr lang="ru-RU" sz="2400" dirty="0"/>
            </a:br>
            <a:r>
              <a:rPr lang="ru-RU" sz="2400" dirty="0"/>
              <a:t>и обеспечивает преемственность со следующей</a:t>
            </a:r>
            <a:br>
              <a:rPr lang="ru-RU" sz="2400" dirty="0"/>
            </a:br>
            <a:r>
              <a:rPr lang="ru-RU" sz="2400" dirty="0"/>
              <a:t>ступенью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4067631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2400" dirty="0"/>
              <a:t>*Основные формы образовательной и</a:t>
            </a:r>
            <a:br>
              <a:rPr lang="ru-RU" sz="2400" dirty="0"/>
            </a:br>
            <a:r>
              <a:rPr lang="ru-RU" sz="2400" dirty="0"/>
              <a:t>коррекционно-развивающей </a:t>
            </a:r>
            <a:r>
              <a:rPr lang="ru-RU" sz="2400" dirty="0" smtClean="0"/>
              <a:t>деятельности: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/>
              <a:t>- </a:t>
            </a:r>
            <a:r>
              <a:rPr lang="ru-RU" sz="2400" dirty="0" smtClean="0"/>
              <a:t>НОД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/>
              <a:t>- </a:t>
            </a:r>
            <a:r>
              <a:rPr lang="ru-RU" sz="2400" dirty="0" smtClean="0"/>
              <a:t>Индивидуальные </a:t>
            </a:r>
            <a:r>
              <a:rPr lang="ru-RU" sz="2400" dirty="0"/>
              <a:t>занятия</a:t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/>
              <a:t>- </a:t>
            </a:r>
            <a:r>
              <a:rPr lang="ru-RU" sz="2400" dirty="0" smtClean="0"/>
              <a:t>Совместная </a:t>
            </a:r>
            <a:r>
              <a:rPr lang="ru-RU" sz="2400" dirty="0"/>
              <a:t>образовательная деятельность детей и</a:t>
            </a:r>
            <a:br>
              <a:rPr lang="ru-RU" sz="2400" dirty="0"/>
            </a:br>
            <a:r>
              <a:rPr lang="ru-RU" sz="2400" dirty="0"/>
              <a:t>взрослых</a:t>
            </a:r>
            <a:br>
              <a:rPr lang="ru-RU" sz="2400" dirty="0"/>
            </a:br>
            <a:r>
              <a:rPr lang="ru-RU" sz="2400" dirty="0" smtClean="0"/>
              <a:t> </a:t>
            </a:r>
            <a:r>
              <a:rPr lang="ru-RU" sz="2400" dirty="0" smtClean="0"/>
              <a:t>- Самостоятельная </a:t>
            </a:r>
            <a:r>
              <a:rPr lang="ru-RU" sz="2400" dirty="0"/>
              <a:t>деятельность детей</a:t>
            </a:r>
            <a:br>
              <a:rPr lang="ru-RU" sz="2400" dirty="0"/>
            </a:br>
            <a:r>
              <a:rPr lang="ru-RU" sz="2400" dirty="0" smtClean="0"/>
              <a:t> -  </a:t>
            </a:r>
            <a:r>
              <a:rPr lang="ru-RU" sz="2400" dirty="0" smtClean="0"/>
              <a:t>Образовательное </a:t>
            </a:r>
            <a:r>
              <a:rPr lang="ru-RU" sz="2400" dirty="0"/>
              <a:t>взаимодействие взрослых и детей </a:t>
            </a:r>
            <a:r>
              <a:rPr lang="ru-RU" sz="2400" dirty="0" smtClean="0"/>
              <a:t>во время </a:t>
            </a:r>
            <a:r>
              <a:rPr lang="ru-RU" sz="2400" dirty="0"/>
              <a:t>режимных моментах</a:t>
            </a:r>
          </a:p>
        </p:txBody>
      </p:sp>
    </p:spTree>
    <p:extLst>
      <p:ext uri="{BB962C8B-B14F-4D97-AF65-F5344CB8AC3E}">
        <p14:creationId xmlns:p14="http://schemas.microsoft.com/office/powerpoint/2010/main" val="1480336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78182" y="2302455"/>
            <a:ext cx="760614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effectLst/>
                <a:latin typeface="Arial" panose="020B0604020202020204" pitchFamily="34" charset="0"/>
              </a:rPr>
              <a:t>Программа реализуется: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Воспитателями групп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Музыкальным руководителем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Инструктором по физкультуре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Педагогом-психологом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effectLst/>
                <a:latin typeface="Courier New" panose="02070309020205020404" pitchFamily="49" charset="0"/>
              </a:rPr>
              <a:t>*</a:t>
            </a:r>
            <a:r>
              <a:rPr lang="ru-RU" sz="2400" dirty="0" smtClean="0">
                <a:effectLst/>
                <a:latin typeface="Arial" panose="020B0604020202020204" pitchFamily="34" charset="0"/>
              </a:rPr>
              <a:t>Учителем-логопедом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646423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</TotalTime>
  <Words>51</Words>
  <Application>Microsoft Office PowerPoint</Application>
  <PresentationFormat>Широкоэкранный</PresentationFormat>
  <Paragraphs>10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Century Gothic</vt:lpstr>
      <vt:lpstr>Courier New</vt:lpstr>
      <vt:lpstr>Wingdings 3</vt:lpstr>
      <vt:lpstr>Ион</vt:lpstr>
      <vt:lpstr>Адаптированная программа дошкольного образования для детей 5-7 лет с общим недоразвитием речи (ТНР)</vt:lpstr>
      <vt:lpstr>Презентация PowerPoint</vt:lpstr>
      <vt:lpstr>Презентация PowerPoint</vt:lpstr>
      <vt:lpstr>Презентация PowerPoint</vt:lpstr>
      <vt:lpstr>*Программа состоит из Обязательной части и части Программы, формируемая участниками образовательных отношений (в общем объеме Программы – не более 40% формируемая часть, не менее 60% - Обязательная часть)</vt:lpstr>
      <vt:lpstr>Презентация PowerPoint</vt:lpstr>
      <vt:lpstr>*Одной из основных задач является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грамоты, что формирует психологическую готовность к обучению в школе и обеспечивает преемственность со следующей ступенью общего образования.</vt:lpstr>
      <vt:lpstr>*Основные формы образовательной и коррекционно-развивающей деятельности:  - НОД  - Индивидуальные занятия  - Совместная образовательная деятельность детей и взрослых  - Самостоятельная деятельность детей  -  Образовательное взаимодействие взрослых и детей во время режимных моментах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Адаптированная программа дошкольного образования </dc:title>
  <dc:creator>Венера</dc:creator>
  <cp:lastModifiedBy>Венера</cp:lastModifiedBy>
  <cp:revision>3</cp:revision>
  <dcterms:created xsi:type="dcterms:W3CDTF">2022-05-19T14:08:39Z</dcterms:created>
  <dcterms:modified xsi:type="dcterms:W3CDTF">2022-05-20T05:54:24Z</dcterms:modified>
</cp:coreProperties>
</file>